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5" r:id="rId10"/>
  </p:sldIdLst>
  <p:sldSz cx="12192000" cy="68580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Gotham" panose="020B0604020202020204" charset="0"/>
      <p:regular r:id="rId17"/>
      <p:bold r:id="rId18"/>
      <p:italic r:id="rId19"/>
      <p:boldItalic r:id="rId20"/>
    </p:embeddedFont>
  </p:embeddedFontLst>
  <p:defaultTextStyle>
    <a:defPPr>
      <a:defRPr lang="es-MX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9" d="100"/>
          <a:sy n="89" d="100"/>
        </p:scale>
        <p:origin x="61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2FFD8F-B1FB-4A00-928A-88132BFC23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A81C8A6-89A5-4F42-956D-557EC3D0F5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740200-45B4-4EFE-B604-EAFEBBE9F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E1132-4663-4254-8071-0BC052217BB6}" type="datetimeFigureOut">
              <a:rPr lang="es-MX"/>
              <a:pPr>
                <a:defRPr/>
              </a:pPr>
              <a:t>01/07/2026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79681F8-7E91-4778-9C27-B74C4931D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2E23E9A-7111-4671-978F-A825DB7AC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249EA-34D2-4DC0-8B1C-762EDDA0AD6E}" type="slidenum">
              <a:rPr lang="es-MX"/>
              <a:pPr>
                <a:defRPr/>
              </a:pPr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98967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F16D6F-6AF7-49B7-8A81-7BE474467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F2794F7-0CA0-44A5-A7F5-24E6C6B961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15491CD-B8FA-438E-861C-76551D278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36E32-7F6E-4D73-A514-F2FD9B4914BA}" type="datetimeFigureOut">
              <a:rPr lang="es-MX"/>
              <a:pPr>
                <a:defRPr/>
              </a:pPr>
              <a:t>01/07/2026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2159877-BD7B-4948-B13B-804E7D91D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10BDDFA-A09F-4108-9A03-202D0EB27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C27F0-F538-45CE-9A47-E9B84AB5D0A4}" type="slidenum">
              <a:rPr lang="es-MX"/>
              <a:pPr>
                <a:defRPr/>
              </a:pPr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82452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2C54B9-A5EF-4193-A25B-EF6D18FAE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A0EAA9B-2EC4-4BB4-AA47-376861831C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66510F9-A045-42F6-89BB-7241F98BB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3DDEA-7108-4CBA-8ECD-DCC3454145E3}" type="datetimeFigureOut">
              <a:rPr lang="es-MX"/>
              <a:pPr>
                <a:defRPr/>
              </a:pPr>
              <a:t>01/07/2026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8BF66EE-019F-446F-A962-08AF6B5AC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37E38B5-EAE9-49FA-A9F8-DBA25DE25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0F14A-14E3-4E43-BF11-3872E705027F}" type="slidenum">
              <a:rPr lang="es-MX"/>
              <a:pPr>
                <a:defRPr/>
              </a:pPr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88893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07B14F-25D7-4EBA-99F6-A9895099D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DD93230-CF1E-4BE3-AB9C-47EE29613D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BC9D9D1-90D9-4321-B322-E776DB0651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id="{25246D50-3035-4565-873E-D9FDDF2D1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9DA22-8EB0-4C81-8A06-DBC2B9F1D15F}" type="datetimeFigureOut">
              <a:rPr lang="es-MX"/>
              <a:pPr>
                <a:defRPr/>
              </a:pPr>
              <a:t>01/07/2026</a:t>
            </a:fld>
            <a:endParaRPr lang="es-MX"/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210E071C-14EE-4E48-AB9B-0A2CF259C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7B9FE884-4E2C-4294-AEEA-530DE94DE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9058F-A9E9-4412-A054-8B117EEED7A7}" type="slidenum">
              <a:rPr lang="es-MX"/>
              <a:pPr>
                <a:defRPr/>
              </a:pPr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5400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AB86F6-6E23-492D-930D-74C8DD281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4A76BD3-8AB7-4492-A604-2E2AE7543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5C0B8E8-62C8-4DDA-9FCD-4E2660BEFE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AB03E57-E419-4C90-831F-4A2E974600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2BADF46-D395-4C93-A1BB-F50B492CE5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B6D2F1E9-5AD8-4E9B-9443-FDC00FC49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1CB8A-5EB0-46AB-9537-F560A2483BAD}" type="datetimeFigureOut">
              <a:rPr lang="es-MX"/>
              <a:pPr>
                <a:defRPr/>
              </a:pPr>
              <a:t>01/07/2026</a:t>
            </a:fld>
            <a:endParaRPr lang="es-MX"/>
          </a:p>
        </p:txBody>
      </p:sp>
      <p:sp>
        <p:nvSpPr>
          <p:cNvPr id="8" name="Marcador de pie de página 4">
            <a:extLst>
              <a:ext uri="{FF2B5EF4-FFF2-40B4-BE49-F238E27FC236}">
                <a16:creationId xmlns:a16="http://schemas.microsoft.com/office/drawing/2014/main" id="{F6501553-6DB7-43F9-ACE2-BE6DC67C4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Marcador de número de diapositiva 5">
            <a:extLst>
              <a:ext uri="{FF2B5EF4-FFF2-40B4-BE49-F238E27FC236}">
                <a16:creationId xmlns:a16="http://schemas.microsoft.com/office/drawing/2014/main" id="{616C30B3-5710-4CC1-A170-5998DB44A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E41E1-26A5-47B5-93B6-4B996D0B94D7}" type="slidenum">
              <a:rPr lang="es-MX"/>
              <a:pPr>
                <a:defRPr/>
              </a:pPr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5486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6927AE-3F74-445F-980B-4F6578E81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3">
            <a:extLst>
              <a:ext uri="{FF2B5EF4-FFF2-40B4-BE49-F238E27FC236}">
                <a16:creationId xmlns:a16="http://schemas.microsoft.com/office/drawing/2014/main" id="{5868A8F2-37CA-4552-8396-3E34DC742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008F2-8DF5-42F7-8107-26DCC90D2D03}" type="datetimeFigureOut">
              <a:rPr lang="es-MX"/>
              <a:pPr>
                <a:defRPr/>
              </a:pPr>
              <a:t>01/07/2026</a:t>
            </a:fld>
            <a:endParaRPr lang="es-MX"/>
          </a:p>
        </p:txBody>
      </p:sp>
      <p:sp>
        <p:nvSpPr>
          <p:cNvPr id="4" name="Marcador de pie de página 4">
            <a:extLst>
              <a:ext uri="{FF2B5EF4-FFF2-40B4-BE49-F238E27FC236}">
                <a16:creationId xmlns:a16="http://schemas.microsoft.com/office/drawing/2014/main" id="{446130FA-4227-49C6-9E60-655B3D975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Marcador de número de diapositiva 5">
            <a:extLst>
              <a:ext uri="{FF2B5EF4-FFF2-40B4-BE49-F238E27FC236}">
                <a16:creationId xmlns:a16="http://schemas.microsoft.com/office/drawing/2014/main" id="{7A2F9BA1-6625-4E48-A5A6-B92D75DD0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92A2C-0380-4246-8F7A-5C20626E52D5}" type="slidenum">
              <a:rPr lang="es-MX"/>
              <a:pPr>
                <a:defRPr/>
              </a:pPr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1665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>
            <a:extLst>
              <a:ext uri="{FF2B5EF4-FFF2-40B4-BE49-F238E27FC236}">
                <a16:creationId xmlns:a16="http://schemas.microsoft.com/office/drawing/2014/main" id="{FE330FB2-A235-404F-9E60-E0E8BD49A6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D0492-EB2B-418B-AD78-9240A438AC0E}" type="datetimeFigureOut">
              <a:rPr lang="es-MX"/>
              <a:pPr>
                <a:defRPr/>
              </a:pPr>
              <a:t>01/07/2026</a:t>
            </a:fld>
            <a:endParaRPr lang="es-MX"/>
          </a:p>
        </p:txBody>
      </p:sp>
      <p:sp>
        <p:nvSpPr>
          <p:cNvPr id="3" name="Marcador de pie de página 4">
            <a:extLst>
              <a:ext uri="{FF2B5EF4-FFF2-40B4-BE49-F238E27FC236}">
                <a16:creationId xmlns:a16="http://schemas.microsoft.com/office/drawing/2014/main" id="{F4C2A7A7-6888-465D-AAF5-464C34D37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Marcador de número de diapositiva 5">
            <a:extLst>
              <a:ext uri="{FF2B5EF4-FFF2-40B4-BE49-F238E27FC236}">
                <a16:creationId xmlns:a16="http://schemas.microsoft.com/office/drawing/2014/main" id="{D3417B8D-E48B-4371-A125-0606A479A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E4B40-7169-4955-9CC3-0950027FC51A}" type="slidenum">
              <a:rPr lang="es-MX"/>
              <a:pPr>
                <a:defRPr/>
              </a:pPr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08481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2AACAF-A0E3-4D4F-A93B-FAA85DF8B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11A42E9-88CB-4CEB-AE01-E82EFB10E5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AE4E884-AEC6-4670-B905-B935F39519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id="{2DF62BFA-5DC4-4B4E-AF63-03541ECAF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0C481-A847-437F-BA2E-9949A4BE5016}" type="datetimeFigureOut">
              <a:rPr lang="es-MX"/>
              <a:pPr>
                <a:defRPr/>
              </a:pPr>
              <a:t>01/07/2026</a:t>
            </a:fld>
            <a:endParaRPr lang="es-MX"/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F52D0EC1-FF4A-49F3-AD7D-ECA91BC21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A458B705-C880-45F0-87DF-FEA26C836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F5666-2051-426D-A9EB-367882157282}" type="slidenum">
              <a:rPr lang="es-MX"/>
              <a:pPr>
                <a:defRPr/>
              </a:pPr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15889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97D507-B3AF-4E0A-83C4-437C6A173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B3CE6E8-815E-48F4-91FB-7731965BEA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761925F-ED8E-44F9-8FEE-9EE036A2AA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id="{BE0465F2-FE03-42B2-818C-7E3C27918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2D25B-2782-4027-A7FA-ADBDC41C6ABC}" type="datetimeFigureOut">
              <a:rPr lang="es-MX"/>
              <a:pPr>
                <a:defRPr/>
              </a:pPr>
              <a:t>01/07/2026</a:t>
            </a:fld>
            <a:endParaRPr lang="es-MX"/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289954E4-E6B9-4D24-B573-18475C684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D722E70C-01B8-454B-8801-4B7194261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1C38B-0BF2-4EE9-B1B3-BE33A7A145F2}" type="slidenum">
              <a:rPr lang="es-MX"/>
              <a:pPr>
                <a:defRPr/>
              </a:pPr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16450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7DD8E3-7368-45C5-AD9F-FC43A5231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61F3403-438E-4A94-9811-8FC3137B70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5C3035A-893B-42BD-B29A-4357FD4FC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B3C81-3CFB-4F18-AD70-8024AD7FBBCE}" type="datetimeFigureOut">
              <a:rPr lang="es-MX"/>
              <a:pPr>
                <a:defRPr/>
              </a:pPr>
              <a:t>01/07/2026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ED2CC96-7FEC-4B72-8D80-11381E485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B58C904-C320-4045-A310-A3BD7BA34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CC1A7-C405-4040-AF77-6429BE24FDA7}" type="slidenum">
              <a:rPr lang="es-MX"/>
              <a:pPr>
                <a:defRPr/>
              </a:pPr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0862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59CEC2F-A705-407A-AD94-169465754C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BF91D6B-A267-40A2-BF8E-135491ACAC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72185FC-43A2-41A9-A950-15962235E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DB98B-A28F-41DD-9DFA-EE4F596403C8}" type="datetimeFigureOut">
              <a:rPr lang="es-MX"/>
              <a:pPr>
                <a:defRPr/>
              </a:pPr>
              <a:t>01/07/2026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6CA872-DB77-45F0-A652-B1DE163F5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B082543-D036-47D0-AC4E-4E64C6561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2F69B-1ADE-499C-83AC-969C081BD80E}" type="slidenum">
              <a:rPr lang="es-MX"/>
              <a:pPr>
                <a:defRPr/>
              </a:pPr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11589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>
            <a:extLst>
              <a:ext uri="{FF2B5EF4-FFF2-40B4-BE49-F238E27FC236}">
                <a16:creationId xmlns:a16="http://schemas.microsoft.com/office/drawing/2014/main" id="{1A5BFE6D-2E19-4B70-B10A-80F0B9FE3C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/>
              <a:t>Haga clic para modificar el estilo de título del patrón</a:t>
            </a:r>
            <a:endParaRPr lang="es-MX" altLang="es-MX"/>
          </a:p>
        </p:txBody>
      </p:sp>
      <p:sp>
        <p:nvSpPr>
          <p:cNvPr id="1027" name="Marcador de texto 2">
            <a:extLst>
              <a:ext uri="{FF2B5EF4-FFF2-40B4-BE49-F238E27FC236}">
                <a16:creationId xmlns:a16="http://schemas.microsoft.com/office/drawing/2014/main" id="{E6428B87-7EB3-4DE4-B21D-2771149579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/>
              <a:t>Editar los estilos de texto del patrón</a:t>
            </a:r>
          </a:p>
          <a:p>
            <a:pPr lvl="1"/>
            <a:r>
              <a:rPr lang="es-ES" altLang="es-MX"/>
              <a:t>Segundo nivel</a:t>
            </a:r>
          </a:p>
          <a:p>
            <a:pPr lvl="2"/>
            <a:r>
              <a:rPr lang="es-ES" altLang="es-MX"/>
              <a:t>Tercer nivel</a:t>
            </a:r>
          </a:p>
          <a:p>
            <a:pPr lvl="3"/>
            <a:r>
              <a:rPr lang="es-ES" altLang="es-MX"/>
              <a:t>Cuarto nivel</a:t>
            </a:r>
          </a:p>
          <a:p>
            <a:pPr lvl="4"/>
            <a:r>
              <a:rPr lang="es-ES" altLang="es-MX"/>
              <a:t>Quinto nivel</a:t>
            </a:r>
            <a:endParaRPr lang="es-MX" alt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044214F-C1DD-46C8-8608-AAD97035F8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892A50D-6DE2-4047-B684-81ECFFC365E5}" type="datetimeFigureOut">
              <a:rPr lang="es-MX"/>
              <a:pPr>
                <a:defRPr/>
              </a:pPr>
              <a:t>01/07/2026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635478-EF41-43F4-AD54-462FCADFDB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0540665-2B90-41DB-9C35-A07B61BC88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5C602A0-C91C-4F23-B93B-D5761BA3B09A}" type="slidenum">
              <a:rPr lang="es-MX"/>
              <a:pPr>
                <a:defRPr/>
              </a:pPr>
              <a:t>‹#›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sriac_epesc@uacam.mx" TargetMode="External"/><Relationship Id="rId2" Type="http://schemas.openxmlformats.org/officeDocument/2006/relationships/hyperlink" Target="mailto:dir_epesc@uacam.mx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áfico 5">
            <a:extLst>
              <a:ext uri="{FF2B5EF4-FFF2-40B4-BE49-F238E27FC236}">
                <a16:creationId xmlns:a16="http://schemas.microsoft.com/office/drawing/2014/main" id="{BEB7C9E0-386A-46EE-911E-BA2C69E5E3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088" y="663575"/>
            <a:ext cx="202882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E3160B75-B337-430E-8435-E1416FD467A6}"/>
              </a:ext>
            </a:extLst>
          </p:cNvPr>
          <p:cNvSpPr/>
          <p:nvPr/>
        </p:nvSpPr>
        <p:spPr>
          <a:xfrm>
            <a:off x="3517900" y="4000500"/>
            <a:ext cx="5126038" cy="349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MX"/>
          </a:p>
        </p:txBody>
      </p:sp>
      <p:pic>
        <p:nvPicPr>
          <p:cNvPr id="2052" name="Imagen 4">
            <a:extLst>
              <a:ext uri="{FF2B5EF4-FFF2-40B4-BE49-F238E27FC236}">
                <a16:creationId xmlns:a16="http://schemas.microsoft.com/office/drawing/2014/main" id="{FB4284B8-40F6-465A-9C67-A3FFF210A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5" t="15649" r="12543" b="14748"/>
          <a:stretch>
            <a:fillRect/>
          </a:stretch>
        </p:blipFill>
        <p:spPr bwMode="auto">
          <a:xfrm>
            <a:off x="9128125" y="600075"/>
            <a:ext cx="2292350" cy="213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9">
            <a:extLst>
              <a:ext uri="{FF2B5EF4-FFF2-40B4-BE49-F238E27FC236}">
                <a16:creationId xmlns:a16="http://schemas.microsoft.com/office/drawing/2014/main" id="{C9BC3887-41F8-4865-BDB7-00D8B782E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25" y="4035425"/>
            <a:ext cx="6096000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>
            <a:extLst>
              <a:ext uri="{FF2B5EF4-FFF2-40B4-BE49-F238E27FC236}">
                <a16:creationId xmlns:a16="http://schemas.microsoft.com/office/drawing/2014/main" id="{38B3A619-18C4-4AA1-9AAA-8CBC8283AEE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597025"/>
            <a:ext cx="10515600" cy="4760913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es-MX">
                <a:solidFill>
                  <a:srgbClr val="FFCC00"/>
                </a:solidFill>
              </a:rPr>
              <a:t>CEREMONIA DE GRADUACIÓN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es-MX" sz="1400"/>
          </a:p>
          <a:p>
            <a:pPr marL="0" indent="0" algn="just" eaLnBrk="1" hangingPunct="1">
              <a:buFont typeface="Arial" panose="020B0604020202020204" pitchFamily="34" charset="0"/>
              <a:buNone/>
            </a:pPr>
            <a:r>
              <a:rPr lang="en-US" altLang="es-MX" sz="1600"/>
              <a:t>La ceremonia de graduación será únicamente para los egresados que alcanzaron el 100% de sus créditos (175 créditos).</a:t>
            </a:r>
          </a:p>
          <a:p>
            <a:pPr marL="0" indent="0" algn="just" eaLnBrk="1" hangingPunct="1">
              <a:buFont typeface="Arial" panose="020B0604020202020204" pitchFamily="34" charset="0"/>
              <a:buNone/>
            </a:pPr>
            <a:endParaRPr lang="en-US" altLang="es-MX" sz="1600"/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s-MX" sz="1600" b="1"/>
              <a:t>Ensayo de ceremonia: </a:t>
            </a:r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s-MX" sz="1600"/>
              <a:t>Día: 29 de julio 2026</a:t>
            </a:r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s-MX" sz="1600"/>
              <a:t>Hora: 17:00</a:t>
            </a:r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s-MX" sz="1600"/>
              <a:t>Lugar: Circo Teatro Renacimiento</a:t>
            </a:r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es-MX" sz="1600"/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s-MX" sz="1600" b="1"/>
              <a:t>Ceremonia de Graduación:</a:t>
            </a:r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s-MX" sz="1600"/>
              <a:t>Día: 30 de julio 2026</a:t>
            </a:r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s-MX" sz="1600"/>
              <a:t>Hora: 12:00 pm</a:t>
            </a:r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s-MX" sz="1600"/>
              <a:t>Lugar: Circo Teatro Renacimiento</a:t>
            </a:r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s-MX" sz="1600" b="1"/>
              <a:t>Registro de egresados: A partir de las 10:00 am. (IMPORTANTE)</a:t>
            </a:r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es-MX" sz="1600" b="1"/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s-MX" sz="1600" b="1"/>
              <a:t>Código de vestimenta: </a:t>
            </a:r>
            <a:r>
              <a:rPr lang="en-US" altLang="es-MX" sz="1600"/>
              <a:t>Formal</a:t>
            </a:r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s-MX" sz="1600" b="1"/>
              <a:t>Invitados por alumno: </a:t>
            </a:r>
            <a:r>
              <a:rPr lang="en-US" altLang="es-MX" sz="1600"/>
              <a:t>2 Personas (Los pases se entregarán en la dirección de la Escuela a partir del día 9 de julio)</a:t>
            </a:r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s-MX" altLang="es-MX" sz="1600" b="1"/>
          </a:p>
        </p:txBody>
      </p:sp>
      <p:pic>
        <p:nvPicPr>
          <p:cNvPr id="3075" name="Imagen 1" descr="Texto&#10;&#10;Descripción generada automáticamente">
            <a:extLst>
              <a:ext uri="{FF2B5EF4-FFF2-40B4-BE49-F238E27FC236}">
                <a16:creationId xmlns:a16="http://schemas.microsoft.com/office/drawing/2014/main" id="{2E1BF581-D997-446A-8CCD-67CBEAE07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963" y="723900"/>
            <a:ext cx="2614612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Imagen 1" descr="Imagen que contiene firmar, iluminado, gente, alimentos&#10;&#10;Descripción generada automáticamente">
            <a:extLst>
              <a:ext uri="{FF2B5EF4-FFF2-40B4-BE49-F238E27FC236}">
                <a16:creationId xmlns:a16="http://schemas.microsoft.com/office/drawing/2014/main" id="{404D2022-4085-4898-A30D-E6F21DC41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76263"/>
            <a:ext cx="1825625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Imagen 17" descr="Logotipo&#10;&#10;Descripción generada automáticamente">
            <a:extLst>
              <a:ext uri="{FF2B5EF4-FFF2-40B4-BE49-F238E27FC236}">
                <a16:creationId xmlns:a16="http://schemas.microsoft.com/office/drawing/2014/main" id="{65AD96F8-EB56-4D9E-827D-E6C05E1963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576263"/>
            <a:ext cx="985838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7F2DBD-63BB-4EDF-A958-556F78ABC7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363"/>
            <a:ext cx="10515600" cy="1325562"/>
          </a:xfrm>
        </p:spPr>
        <p:txBody>
          <a:bodyPr rtlCol="0" anchor="b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bg2">
                    <a:lumMod val="25000"/>
                  </a:schemeClr>
                </a:solidFill>
                <a:latin typeface="Gotham" pitchFamily="50" charset="0"/>
                <a:cs typeface="Gotham" pitchFamily="50" charset="0"/>
              </a:rPr>
              <a:t>PAGOS EN EL PORTAL DE ALUMNOS</a:t>
            </a:r>
            <a:endParaRPr lang="es-MX" sz="2000" b="1" dirty="0">
              <a:solidFill>
                <a:schemeClr val="bg2">
                  <a:lumMod val="25000"/>
                </a:schemeClr>
              </a:solidFill>
              <a:latin typeface="Gotham" pitchFamily="50" charset="0"/>
              <a:cs typeface="Gotham" pitchFamily="50" charset="0"/>
            </a:endParaRPr>
          </a:p>
        </p:txBody>
      </p:sp>
      <p:pic>
        <p:nvPicPr>
          <p:cNvPr id="4099" name="Marcador de contenido 6">
            <a:extLst>
              <a:ext uri="{FF2B5EF4-FFF2-40B4-BE49-F238E27FC236}">
                <a16:creationId xmlns:a16="http://schemas.microsoft.com/office/drawing/2014/main" id="{945BAFF5-52CA-4232-8881-C8C340404E5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3" t="13161" r="12643" b="13161"/>
          <a:stretch>
            <a:fillRect/>
          </a:stretch>
        </p:blipFill>
        <p:spPr>
          <a:xfrm>
            <a:off x="11282363" y="5935663"/>
            <a:ext cx="652462" cy="644525"/>
          </a:xfrm>
        </p:spPr>
      </p:pic>
      <p:pic>
        <p:nvPicPr>
          <p:cNvPr id="4100" name="Imagen 9">
            <a:extLst>
              <a:ext uri="{FF2B5EF4-FFF2-40B4-BE49-F238E27FC236}">
                <a16:creationId xmlns:a16="http://schemas.microsoft.com/office/drawing/2014/main" id="{E3671A1C-18A1-4D25-9AA9-413D439499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3088" y="6043613"/>
            <a:ext cx="1452562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n 1" descr="Texto&#10;&#10;Descripción generada automáticamente">
            <a:extLst>
              <a:ext uri="{FF2B5EF4-FFF2-40B4-BE49-F238E27FC236}">
                <a16:creationId xmlns:a16="http://schemas.microsoft.com/office/drawing/2014/main" id="{F76B76D3-86FE-496D-8C64-2E09043FC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3088" y="403225"/>
            <a:ext cx="2613025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n 1" descr="Imagen que contiene firmar, iluminado, gente, alimentos&#10;&#10;Descripción generada automáticamente">
            <a:extLst>
              <a:ext uri="{FF2B5EF4-FFF2-40B4-BE49-F238E27FC236}">
                <a16:creationId xmlns:a16="http://schemas.microsoft.com/office/drawing/2014/main" id="{EF3E087D-32F3-47DF-9611-321167E5C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8" y="328613"/>
            <a:ext cx="1824037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n 2">
            <a:extLst>
              <a:ext uri="{FF2B5EF4-FFF2-40B4-BE49-F238E27FC236}">
                <a16:creationId xmlns:a16="http://schemas.microsoft.com/office/drawing/2014/main" id="{85165D80-80F5-4C51-BC3B-6CF9338D0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1" t="543" r="-2" b="67822"/>
          <a:stretch>
            <a:fillRect/>
          </a:stretch>
        </p:blipFill>
        <p:spPr bwMode="auto">
          <a:xfrm>
            <a:off x="1651000" y="1733550"/>
            <a:ext cx="8602663" cy="1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n 17">
            <a:extLst>
              <a:ext uri="{FF2B5EF4-FFF2-40B4-BE49-F238E27FC236}">
                <a16:creationId xmlns:a16="http://schemas.microsoft.com/office/drawing/2014/main" id="{48AE8C1B-0220-441D-84F2-2C1D7DEDBA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1" t="53519" r="-2"/>
          <a:stretch>
            <a:fillRect/>
          </a:stretch>
        </p:blipFill>
        <p:spPr bwMode="auto">
          <a:xfrm>
            <a:off x="1651000" y="3302000"/>
            <a:ext cx="8602663" cy="169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rrow: Up 2">
            <a:extLst>
              <a:ext uri="{FF2B5EF4-FFF2-40B4-BE49-F238E27FC236}">
                <a16:creationId xmlns:a16="http://schemas.microsoft.com/office/drawing/2014/main" id="{705B92BA-3693-4236-9475-B3E9EF4AA360}"/>
              </a:ext>
            </a:extLst>
          </p:cNvPr>
          <p:cNvSpPr/>
          <p:nvPr/>
        </p:nvSpPr>
        <p:spPr>
          <a:xfrm rot="10640220">
            <a:off x="6586538" y="1912938"/>
            <a:ext cx="406400" cy="24606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MX"/>
          </a:p>
        </p:txBody>
      </p:sp>
      <p:sp>
        <p:nvSpPr>
          <p:cNvPr id="13" name="Arrow: Up 12">
            <a:extLst>
              <a:ext uri="{FF2B5EF4-FFF2-40B4-BE49-F238E27FC236}">
                <a16:creationId xmlns:a16="http://schemas.microsoft.com/office/drawing/2014/main" id="{B12EE343-D970-4599-93FF-DF56043034D2}"/>
              </a:ext>
            </a:extLst>
          </p:cNvPr>
          <p:cNvSpPr/>
          <p:nvPr/>
        </p:nvSpPr>
        <p:spPr>
          <a:xfrm rot="16200000">
            <a:off x="10299701" y="4024312"/>
            <a:ext cx="406400" cy="49847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MX"/>
          </a:p>
        </p:txBody>
      </p:sp>
      <p:sp>
        <p:nvSpPr>
          <p:cNvPr id="14" name="Arrow: Up 13">
            <a:extLst>
              <a:ext uri="{FF2B5EF4-FFF2-40B4-BE49-F238E27FC236}">
                <a16:creationId xmlns:a16="http://schemas.microsoft.com/office/drawing/2014/main" id="{AC87FA08-3222-4515-8D05-EB845EDEBBE4}"/>
              </a:ext>
            </a:extLst>
          </p:cNvPr>
          <p:cNvSpPr/>
          <p:nvPr/>
        </p:nvSpPr>
        <p:spPr>
          <a:xfrm rot="16200000">
            <a:off x="10316369" y="4547394"/>
            <a:ext cx="406400" cy="50006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MX"/>
          </a:p>
        </p:txBody>
      </p:sp>
      <p:sp>
        <p:nvSpPr>
          <p:cNvPr id="4108" name="TextBox 3">
            <a:extLst>
              <a:ext uri="{FF2B5EF4-FFF2-40B4-BE49-F238E27FC236}">
                <a16:creationId xmlns:a16="http://schemas.microsoft.com/office/drawing/2014/main" id="{79F64EF2-616D-46D2-9200-153AFF84D4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938" y="5308600"/>
            <a:ext cx="83693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s-MX" sz="1800" b="1"/>
              <a:t>Importante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s-MX" sz="1800"/>
              <a:t>Realizar el pago de Certificado de Estudios de Bachillerato únicamente egresados que tengan los 175 créditos aprobados.</a:t>
            </a:r>
            <a:endParaRPr lang="es-MX" altLang="es-MX" sz="180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59E7AE3D-4FFA-400C-AB40-E13263FA932E}"/>
              </a:ext>
            </a:extLst>
          </p:cNvPr>
          <p:cNvSpPr/>
          <p:nvPr/>
        </p:nvSpPr>
        <p:spPr>
          <a:xfrm>
            <a:off x="398033" y="5322962"/>
            <a:ext cx="1452562" cy="9444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AE948B84-0D7F-477E-A911-FFD4C0D5F3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s-MX" sz="2000" b="1" dirty="0">
                <a:solidFill>
                  <a:schemeClr val="bg2">
                    <a:lumMod val="25000"/>
                  </a:schemeClr>
                </a:solidFill>
                <a:latin typeface="Gotham" pitchFamily="50" charset="0"/>
                <a:cs typeface="Gotham" pitchFamily="50" charset="0"/>
              </a:rPr>
              <a:t>HISTORIAL ACADÉMICO</a:t>
            </a:r>
            <a:endParaRPr lang="es-MX" altLang="es-MX" sz="2000" b="1" dirty="0">
              <a:solidFill>
                <a:schemeClr val="bg2">
                  <a:lumMod val="25000"/>
                </a:schemeClr>
              </a:solidFill>
              <a:latin typeface="Gotham" pitchFamily="50" charset="0"/>
              <a:cs typeface="Gotham" pitchFamily="50" charset="0"/>
            </a:endParaRPr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419412FE-14B9-4AB8-B929-5A9F05B03730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s-MX" sz="2000" dirty="0" err="1"/>
              <a:t>Será</a:t>
            </a:r>
            <a:r>
              <a:rPr lang="en-US" altLang="es-MX" sz="2000" dirty="0"/>
              <a:t> </a:t>
            </a:r>
            <a:r>
              <a:rPr lang="en-US" altLang="es-MX" sz="2000" dirty="0" err="1"/>
              <a:t>entregado</a:t>
            </a:r>
            <a:r>
              <a:rPr lang="en-US" altLang="es-MX" sz="2000" dirty="0"/>
              <a:t> a </a:t>
            </a:r>
            <a:r>
              <a:rPr lang="en-US" altLang="es-MX" sz="2000" dirty="0" err="1"/>
              <a:t>partir</a:t>
            </a:r>
            <a:r>
              <a:rPr lang="en-US" altLang="es-MX" sz="2000" dirty="0"/>
              <a:t> del </a:t>
            </a:r>
            <a:r>
              <a:rPr lang="en-US" altLang="es-MX" sz="2000" dirty="0" err="1"/>
              <a:t>día</a:t>
            </a:r>
            <a:r>
              <a:rPr lang="en-US" altLang="es-MX" sz="2000" dirty="0"/>
              <a:t> 1 de </a:t>
            </a:r>
            <a:r>
              <a:rPr lang="en-US" altLang="es-MX" sz="2000" dirty="0" err="1"/>
              <a:t>julio</a:t>
            </a:r>
            <a:r>
              <a:rPr lang="en-US" altLang="es-MX" sz="2000" dirty="0"/>
              <a:t> de 2026.</a:t>
            </a:r>
          </a:p>
          <a:p>
            <a:pPr eaLnBrk="1" hangingPunct="1"/>
            <a:endParaRPr lang="en-US" altLang="es-MX" sz="2000" dirty="0"/>
          </a:p>
          <a:p>
            <a:pPr algn="just" eaLnBrk="1" hangingPunct="1"/>
            <a:r>
              <a:rPr lang="en-US" altLang="es-MX" sz="2000" dirty="0"/>
              <a:t>Se les </a:t>
            </a:r>
            <a:r>
              <a:rPr lang="en-US" altLang="es-MX" sz="2000" dirty="0" err="1"/>
              <a:t>notificará</a:t>
            </a:r>
            <a:r>
              <a:rPr lang="en-US" altLang="es-MX" sz="2000" dirty="0"/>
              <a:t> a </a:t>
            </a:r>
            <a:r>
              <a:rPr lang="en-US" altLang="es-MX" sz="2000" dirty="0" err="1"/>
              <a:t>través</a:t>
            </a:r>
            <a:r>
              <a:rPr lang="en-US" altLang="es-MX" sz="2000" dirty="0"/>
              <a:t> de </a:t>
            </a:r>
            <a:r>
              <a:rPr lang="en-US" altLang="es-MX" sz="2000" dirty="0" err="1"/>
              <a:t>su</a:t>
            </a:r>
            <a:r>
              <a:rPr lang="en-US" altLang="es-MX" sz="2000" dirty="0"/>
              <a:t> </a:t>
            </a:r>
            <a:r>
              <a:rPr lang="en-US" altLang="es-MX" sz="2000" dirty="0" err="1"/>
              <a:t>correo</a:t>
            </a:r>
            <a:r>
              <a:rPr lang="en-US" altLang="es-MX" sz="2000" dirty="0"/>
              <a:t> </a:t>
            </a:r>
            <a:r>
              <a:rPr lang="en-US" altLang="es-MX" sz="2000" dirty="0" err="1"/>
              <a:t>institucional</a:t>
            </a:r>
            <a:r>
              <a:rPr lang="en-US" altLang="es-MX" sz="2000" dirty="0"/>
              <a:t>, para </a:t>
            </a:r>
            <a:r>
              <a:rPr lang="en-US" altLang="es-MX" sz="2000" dirty="0" err="1"/>
              <a:t>informarles</a:t>
            </a:r>
            <a:r>
              <a:rPr lang="en-US" altLang="es-MX" sz="2000" dirty="0"/>
              <a:t> el </a:t>
            </a:r>
            <a:r>
              <a:rPr lang="en-US" altLang="es-MX" sz="2000" dirty="0" err="1"/>
              <a:t>día</a:t>
            </a:r>
            <a:r>
              <a:rPr lang="en-US" altLang="es-MX" sz="2000" dirty="0"/>
              <a:t> y la hora </a:t>
            </a:r>
            <a:r>
              <a:rPr lang="en-US" altLang="es-MX" sz="2000" dirty="0" err="1"/>
              <a:t>en</a:t>
            </a:r>
            <a:r>
              <a:rPr lang="en-US" altLang="es-MX" sz="2000" dirty="0"/>
              <a:t> la que </a:t>
            </a:r>
            <a:r>
              <a:rPr lang="en-US" altLang="es-MX" sz="2000" dirty="0" err="1"/>
              <a:t>podrán</a:t>
            </a:r>
            <a:r>
              <a:rPr lang="en-US" altLang="es-MX" sz="2000" dirty="0"/>
              <a:t> </a:t>
            </a:r>
            <a:r>
              <a:rPr lang="en-US" altLang="es-MX" sz="2000" dirty="0" err="1"/>
              <a:t>acudir</a:t>
            </a:r>
            <a:r>
              <a:rPr lang="en-US" altLang="es-MX" sz="2000" dirty="0"/>
              <a:t> a las </a:t>
            </a:r>
            <a:r>
              <a:rPr lang="en-US" altLang="es-MX" sz="2000" dirty="0" err="1"/>
              <a:t>oficinas</a:t>
            </a:r>
            <a:r>
              <a:rPr lang="en-US" altLang="es-MX" sz="2000" dirty="0"/>
              <a:t> de control escolar de la </a:t>
            </a:r>
            <a:r>
              <a:rPr lang="en-US" altLang="es-MX" sz="2000" dirty="0" err="1"/>
              <a:t>Dirección</a:t>
            </a:r>
            <a:r>
              <a:rPr lang="en-US" altLang="es-MX" sz="2000" dirty="0"/>
              <a:t> para que les sea </a:t>
            </a:r>
            <a:r>
              <a:rPr lang="en-US" altLang="es-MX" sz="2000" dirty="0" err="1"/>
              <a:t>entregado</a:t>
            </a:r>
            <a:r>
              <a:rPr lang="en-US" altLang="es-MX" sz="2000" dirty="0"/>
              <a:t> </a:t>
            </a:r>
            <a:r>
              <a:rPr lang="en-US" altLang="es-MX" sz="2000" dirty="0" err="1"/>
              <a:t>este</a:t>
            </a:r>
            <a:r>
              <a:rPr lang="en-US" altLang="es-MX" sz="2000" dirty="0"/>
              <a:t> </a:t>
            </a:r>
            <a:r>
              <a:rPr lang="en-US" altLang="es-MX" sz="2000" dirty="0" err="1"/>
              <a:t>documento</a:t>
            </a:r>
            <a:r>
              <a:rPr lang="en-US" altLang="es-MX" sz="2000" dirty="0"/>
              <a:t>.</a:t>
            </a:r>
          </a:p>
          <a:p>
            <a:pPr algn="just" eaLnBrk="1" hangingPunct="1"/>
            <a:endParaRPr lang="en-US" altLang="es-MX" sz="2000" dirty="0"/>
          </a:p>
          <a:p>
            <a:pPr algn="just" eaLnBrk="1" hangingPunct="1"/>
            <a:r>
              <a:rPr lang="en-US" altLang="es-MX" sz="2000" b="1" dirty="0"/>
              <a:t>Es </a:t>
            </a:r>
            <a:r>
              <a:rPr lang="en-US" altLang="es-MX" sz="2000" b="1" dirty="0" err="1"/>
              <a:t>importante</a:t>
            </a:r>
            <a:r>
              <a:rPr lang="en-US" altLang="es-MX" sz="2000" b="1" dirty="0"/>
              <a:t> </a:t>
            </a:r>
            <a:r>
              <a:rPr lang="en-US" altLang="es-MX" sz="2000" b="1" dirty="0" err="1"/>
              <a:t>llevar</a:t>
            </a:r>
            <a:r>
              <a:rPr lang="en-US" altLang="es-MX" sz="2000" b="1" dirty="0"/>
              <a:t> sus </a:t>
            </a:r>
            <a:r>
              <a:rPr lang="en-US" altLang="es-MX" sz="2000" b="1" dirty="0" err="1"/>
              <a:t>comprobantes</a:t>
            </a:r>
            <a:r>
              <a:rPr lang="en-US" altLang="es-MX" sz="2000" b="1" dirty="0"/>
              <a:t> de </a:t>
            </a:r>
            <a:r>
              <a:rPr lang="en-US" altLang="es-MX" sz="2000" b="1" dirty="0" err="1"/>
              <a:t>pago</a:t>
            </a:r>
            <a:r>
              <a:rPr lang="en-US" altLang="es-MX" sz="2000" b="1" dirty="0"/>
              <a:t> </a:t>
            </a:r>
            <a:r>
              <a:rPr lang="en-US" altLang="es-MX" sz="2000" b="1" dirty="0" err="1"/>
              <a:t>impresos</a:t>
            </a:r>
            <a:r>
              <a:rPr lang="en-US" altLang="es-MX" sz="2000" b="1" dirty="0"/>
              <a:t> con </a:t>
            </a:r>
            <a:r>
              <a:rPr lang="en-US" altLang="es-MX" sz="2000" b="1" dirty="0" err="1"/>
              <a:t>su</a:t>
            </a:r>
            <a:r>
              <a:rPr lang="en-US" altLang="es-MX" sz="2000" b="1" dirty="0"/>
              <a:t> </a:t>
            </a:r>
            <a:r>
              <a:rPr lang="en-US" altLang="es-MX" sz="2000" b="1" dirty="0" err="1"/>
              <a:t>coordinador</a:t>
            </a:r>
            <a:r>
              <a:rPr lang="en-US" altLang="es-MX" sz="2000" b="1" dirty="0"/>
              <a:t> o </a:t>
            </a:r>
            <a:r>
              <a:rPr lang="en-US" altLang="es-MX" sz="2000" b="1" dirty="0" err="1"/>
              <a:t>coordinadora</a:t>
            </a:r>
            <a:r>
              <a:rPr lang="en-US" altLang="es-MX" sz="2000" b="1" dirty="0"/>
              <a:t> antes del </a:t>
            </a:r>
            <a:r>
              <a:rPr lang="en-US" altLang="es-MX" sz="2000" b="1" dirty="0" err="1"/>
              <a:t>día</a:t>
            </a:r>
            <a:r>
              <a:rPr lang="en-US" altLang="es-MX" sz="2000" b="1" dirty="0"/>
              <a:t> 8 de </a:t>
            </a:r>
            <a:r>
              <a:rPr lang="en-US" altLang="es-MX" sz="2000" b="1" dirty="0" err="1"/>
              <a:t>julio</a:t>
            </a:r>
            <a:r>
              <a:rPr lang="en-US" altLang="es-MX" sz="2000" b="1" dirty="0"/>
              <a:t>, para que a </a:t>
            </a:r>
            <a:r>
              <a:rPr lang="en-US" altLang="es-MX" sz="2000" b="1" dirty="0" err="1"/>
              <a:t>partir</a:t>
            </a:r>
            <a:r>
              <a:rPr lang="en-US" altLang="es-MX" sz="2000" b="1" dirty="0"/>
              <a:t> del </a:t>
            </a:r>
            <a:r>
              <a:rPr lang="en-US" altLang="es-MX" sz="2000" b="1" dirty="0" err="1"/>
              <a:t>día</a:t>
            </a:r>
            <a:r>
              <a:rPr lang="en-US" altLang="es-MX" sz="2000" b="1" dirty="0"/>
              <a:t> 9 de </a:t>
            </a:r>
            <a:r>
              <a:rPr lang="en-US" altLang="es-MX" sz="2000" b="1" dirty="0" err="1"/>
              <a:t>julio</a:t>
            </a:r>
            <a:r>
              <a:rPr lang="en-US" altLang="es-MX" sz="2000" b="1" dirty="0"/>
              <a:t> se les </a:t>
            </a:r>
            <a:r>
              <a:rPr lang="en-US" altLang="es-MX" sz="2000" b="1" dirty="0" err="1"/>
              <a:t>haga</a:t>
            </a:r>
            <a:r>
              <a:rPr lang="en-US" altLang="es-MX" sz="2000" b="1" dirty="0"/>
              <a:t> </a:t>
            </a:r>
            <a:r>
              <a:rPr lang="en-US" altLang="es-MX" sz="2000" b="1" dirty="0" err="1"/>
              <a:t>entrega</a:t>
            </a:r>
            <a:r>
              <a:rPr lang="en-US" altLang="es-MX" sz="2000" b="1" dirty="0"/>
              <a:t> de </a:t>
            </a:r>
            <a:r>
              <a:rPr lang="en-US" altLang="es-MX" sz="2000" b="1" dirty="0" err="1"/>
              <a:t>su</a:t>
            </a:r>
            <a:r>
              <a:rPr lang="en-US" altLang="es-MX" sz="2000" b="1" dirty="0"/>
              <a:t> </a:t>
            </a:r>
            <a:r>
              <a:rPr lang="en-US" altLang="es-MX" sz="2000" b="1" dirty="0" err="1"/>
              <a:t>documento</a:t>
            </a:r>
            <a:r>
              <a:rPr lang="en-US" altLang="es-MX" sz="2000" b="1" dirty="0"/>
              <a:t>.</a:t>
            </a:r>
          </a:p>
          <a:p>
            <a:pPr eaLnBrk="1" hangingPunct="1"/>
            <a:endParaRPr lang="en-US" altLang="es-MX" dirty="0"/>
          </a:p>
          <a:p>
            <a:pPr eaLnBrk="1" hangingPunct="1"/>
            <a:endParaRPr lang="es-MX" altLang="es-MX" dirty="0"/>
          </a:p>
        </p:txBody>
      </p:sp>
      <p:sp>
        <p:nvSpPr>
          <p:cNvPr id="5124" name="TextBox 3">
            <a:extLst>
              <a:ext uri="{FF2B5EF4-FFF2-40B4-BE49-F238E27FC236}">
                <a16:creationId xmlns:a16="http://schemas.microsoft.com/office/drawing/2014/main" id="{4586AF17-BA2C-4C8A-AE3C-0DCFAB57DA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8769" y="5111571"/>
            <a:ext cx="83693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s-MX" sz="1800" b="1" dirty="0"/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s-MX" sz="1800" b="1" dirty="0"/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s-MX" sz="1800" b="1" dirty="0" err="1"/>
              <a:t>Importante</a:t>
            </a:r>
            <a:endParaRPr lang="en-US" altLang="es-MX" sz="1800" b="1" dirty="0"/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s-MX" sz="1800" dirty="0" err="1"/>
              <a:t>Únicamente</a:t>
            </a:r>
            <a:r>
              <a:rPr lang="en-US" altLang="es-MX" sz="1800" dirty="0"/>
              <a:t> </a:t>
            </a:r>
            <a:r>
              <a:rPr lang="en-US" altLang="es-MX" sz="1800" dirty="0" err="1"/>
              <a:t>egresados</a:t>
            </a:r>
            <a:r>
              <a:rPr lang="en-US" altLang="es-MX" sz="1800" dirty="0"/>
              <a:t> que </a:t>
            </a:r>
            <a:r>
              <a:rPr lang="en-US" altLang="es-MX" sz="1800" dirty="0" err="1"/>
              <a:t>tengan</a:t>
            </a:r>
            <a:r>
              <a:rPr lang="en-US" altLang="es-MX" sz="1800" dirty="0"/>
              <a:t> los 175 </a:t>
            </a:r>
            <a:r>
              <a:rPr lang="en-US" altLang="es-MX" sz="1800" dirty="0" err="1"/>
              <a:t>créditos</a:t>
            </a:r>
            <a:r>
              <a:rPr lang="en-US" altLang="es-MX" sz="1800" dirty="0"/>
              <a:t> </a:t>
            </a:r>
            <a:r>
              <a:rPr lang="en-US" altLang="es-MX" sz="1800" dirty="0" err="1"/>
              <a:t>aprobados</a:t>
            </a:r>
            <a:r>
              <a:rPr lang="en-US" altLang="es-MX" sz="1800" dirty="0"/>
              <a:t>.</a:t>
            </a:r>
            <a:endParaRPr lang="es-MX" altLang="es-MX" sz="1800" dirty="0"/>
          </a:p>
        </p:txBody>
      </p:sp>
      <p:pic>
        <p:nvPicPr>
          <p:cNvPr id="5125" name="Imagen 1" descr="Texto&#10;&#10;Descripción generada automáticamente">
            <a:extLst>
              <a:ext uri="{FF2B5EF4-FFF2-40B4-BE49-F238E27FC236}">
                <a16:creationId xmlns:a16="http://schemas.microsoft.com/office/drawing/2014/main" id="{73D84157-4AD8-40F9-9FDE-4E10BA236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2750" y="681038"/>
            <a:ext cx="2613025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n 1" descr="Imagen que contiene firmar, iluminado, gente, alimentos&#10;&#10;Descripción generada automáticamente">
            <a:extLst>
              <a:ext uri="{FF2B5EF4-FFF2-40B4-BE49-F238E27FC236}">
                <a16:creationId xmlns:a16="http://schemas.microsoft.com/office/drawing/2014/main" id="{5C4CBB6E-B691-423E-A6FA-8B55355ED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8" y="681038"/>
            <a:ext cx="1824037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rrow: Right 6">
            <a:extLst>
              <a:ext uri="{FF2B5EF4-FFF2-40B4-BE49-F238E27FC236}">
                <a16:creationId xmlns:a16="http://schemas.microsoft.com/office/drawing/2014/main" id="{1B68230C-204F-4109-96B3-4FF402DAC6B2}"/>
              </a:ext>
            </a:extLst>
          </p:cNvPr>
          <p:cNvSpPr/>
          <p:nvPr/>
        </p:nvSpPr>
        <p:spPr>
          <a:xfrm rot="18903561">
            <a:off x="262677" y="4639327"/>
            <a:ext cx="1452562" cy="9444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CB199FC5-7107-4311-B83B-E34DBA7671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063" y="969963"/>
            <a:ext cx="10515600" cy="7334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s-MX" sz="2000" b="1" dirty="0">
                <a:solidFill>
                  <a:schemeClr val="bg2">
                    <a:lumMod val="25000"/>
                  </a:schemeClr>
                </a:solidFill>
                <a:latin typeface="Gotham" pitchFamily="50" charset="0"/>
                <a:cs typeface="Gotham" pitchFamily="50" charset="0"/>
              </a:rPr>
              <a:t>CONSTANCIA CON CALIFICACIONES</a:t>
            </a:r>
            <a:endParaRPr lang="es-MX" altLang="es-MX" sz="2000" b="1" dirty="0">
              <a:solidFill>
                <a:schemeClr val="bg2">
                  <a:lumMod val="25000"/>
                </a:schemeClr>
              </a:solidFill>
              <a:latin typeface="Gotham" pitchFamily="50" charset="0"/>
              <a:cs typeface="Gotham" pitchFamily="50" charset="0"/>
            </a:endParaRP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A6BAC8DB-11CF-4515-9734-036275FEE11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s-MX" sz="2000"/>
              <a:t>1.-  ¿ Cómo se solicita?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s-MX" sz="2000"/>
              <a:t>Se genera el pago desde el portal del alumno: Constancia no certificada ($60.00)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US" altLang="es-MX"/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US" altLang="es-MX"/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US" altLang="es-MX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s-MX" sz="2000"/>
              <a:t>2.- ¿Cúando y dónde se solicita?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s-MX" sz="2000"/>
              <a:t>Presentar tu </a:t>
            </a:r>
            <a:r>
              <a:rPr lang="en-US" altLang="es-MX" sz="2000" b="1"/>
              <a:t>comprobante de pago impreso</a:t>
            </a:r>
            <a:r>
              <a:rPr lang="en-US" altLang="es-MX" sz="2000"/>
              <a:t>, a partir del 1 de julio en las oficinas de control escolar de la dirección de la escuela.</a:t>
            </a:r>
            <a:endParaRPr lang="es-MX" altLang="es-MX" sz="2000"/>
          </a:p>
        </p:txBody>
      </p:sp>
      <p:pic>
        <p:nvPicPr>
          <p:cNvPr id="6148" name="Picture 3">
            <a:extLst>
              <a:ext uri="{FF2B5EF4-FFF2-40B4-BE49-F238E27FC236}">
                <a16:creationId xmlns:a16="http://schemas.microsoft.com/office/drawing/2014/main" id="{04010D27-9957-48E4-9E91-96E0ABD80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13" y="2973388"/>
            <a:ext cx="9574212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Box 4">
            <a:extLst>
              <a:ext uri="{FF2B5EF4-FFF2-40B4-BE49-F238E27FC236}">
                <a16:creationId xmlns:a16="http://schemas.microsoft.com/office/drawing/2014/main" id="{4940B61C-40A0-4B6F-BB10-956C9E0436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9088" y="5173663"/>
            <a:ext cx="83693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s-MX" sz="1800" b="1"/>
              <a:t>Importante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s-MX" sz="1800"/>
              <a:t>La constancia con calificaciones te servirá para inscribirte a los programas de Licenciatura en lo que se concluye el trámite y elaboración del Certificado de Bachillerato.</a:t>
            </a:r>
            <a:endParaRPr lang="es-MX" altLang="es-MX" sz="1800"/>
          </a:p>
        </p:txBody>
      </p:sp>
      <p:pic>
        <p:nvPicPr>
          <p:cNvPr id="6150" name="Imagen 1" descr="Texto&#10;&#10;Descripción generada automáticamente">
            <a:extLst>
              <a:ext uri="{FF2B5EF4-FFF2-40B4-BE49-F238E27FC236}">
                <a16:creationId xmlns:a16="http://schemas.microsoft.com/office/drawing/2014/main" id="{F05B1435-6E94-43C7-BA7B-8D0A03705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250" y="658813"/>
            <a:ext cx="1882775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Imagen 1" descr="Imagen que contiene firmar, iluminado, gente, alimentos&#10;&#10;Descripción generada automáticamente">
            <a:extLst>
              <a:ext uri="{FF2B5EF4-FFF2-40B4-BE49-F238E27FC236}">
                <a16:creationId xmlns:a16="http://schemas.microsoft.com/office/drawing/2014/main" id="{1272CDA1-E87E-4DE1-A993-4F0D4219CC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660400"/>
            <a:ext cx="1589088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E9AE6408-B893-4986-A748-0BA8A0DF74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1176338"/>
            <a:ext cx="10515600" cy="13208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s-MX" sz="2000" b="1" dirty="0">
                <a:solidFill>
                  <a:schemeClr val="bg2">
                    <a:lumMod val="25000"/>
                  </a:schemeClr>
                </a:solidFill>
                <a:latin typeface="Gotham" pitchFamily="50" charset="0"/>
                <a:cs typeface="Gotham" pitchFamily="50" charset="0"/>
              </a:rPr>
              <a:t>CERTIFICADO DE ESTUDIOS DE BACHILLERATO</a:t>
            </a:r>
            <a:endParaRPr lang="es-MX" altLang="es-MX" sz="2000" b="1" dirty="0">
              <a:solidFill>
                <a:schemeClr val="bg2">
                  <a:lumMod val="25000"/>
                </a:schemeClr>
              </a:solidFill>
              <a:latin typeface="Gotham" pitchFamily="50" charset="0"/>
              <a:cs typeface="Gotham" pitchFamily="50" charset="0"/>
            </a:endParaRPr>
          </a:p>
        </p:txBody>
      </p:sp>
      <p:pic>
        <p:nvPicPr>
          <p:cNvPr id="7171" name="Content Placeholder 3">
            <a:extLst>
              <a:ext uri="{FF2B5EF4-FFF2-40B4-BE49-F238E27FC236}">
                <a16:creationId xmlns:a16="http://schemas.microsoft.com/office/drawing/2014/main" id="{C2612029-E680-48D5-922A-D0E1D1460CC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08125" y="2300288"/>
            <a:ext cx="8482013" cy="4351337"/>
          </a:xfrm>
        </p:spPr>
      </p:pic>
      <p:sp>
        <p:nvSpPr>
          <p:cNvPr id="5" name="Arrow: Up 4">
            <a:extLst>
              <a:ext uri="{FF2B5EF4-FFF2-40B4-BE49-F238E27FC236}">
                <a16:creationId xmlns:a16="http://schemas.microsoft.com/office/drawing/2014/main" id="{640F661E-07C0-4030-BC6D-D4C969DD85C9}"/>
              </a:ext>
            </a:extLst>
          </p:cNvPr>
          <p:cNvSpPr/>
          <p:nvPr/>
        </p:nvSpPr>
        <p:spPr>
          <a:xfrm rot="5203763">
            <a:off x="2667794" y="4722019"/>
            <a:ext cx="406400" cy="58896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MX"/>
          </a:p>
        </p:txBody>
      </p:sp>
      <p:sp>
        <p:nvSpPr>
          <p:cNvPr id="7173" name="TextBox 5">
            <a:extLst>
              <a:ext uri="{FF2B5EF4-FFF2-40B4-BE49-F238E27FC236}">
                <a16:creationId xmlns:a16="http://schemas.microsoft.com/office/drawing/2014/main" id="{7739E360-2F01-4D1A-8CA5-86A8123F6E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6838" y="1970088"/>
            <a:ext cx="836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s-MX" sz="1800"/>
              <a:t>https://validaciónelectronica.uacam.mx</a:t>
            </a:r>
            <a:endParaRPr lang="es-MX" altLang="es-MX" sz="1800"/>
          </a:p>
        </p:txBody>
      </p:sp>
      <p:pic>
        <p:nvPicPr>
          <p:cNvPr id="7174" name="Imagen 1" descr="Texto&#10;&#10;Descripción generada automáticamente">
            <a:extLst>
              <a:ext uri="{FF2B5EF4-FFF2-40B4-BE49-F238E27FC236}">
                <a16:creationId xmlns:a16="http://schemas.microsoft.com/office/drawing/2014/main" id="{9649E20E-C5DB-476E-8794-922C5456A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0138" y="576263"/>
            <a:ext cx="1882775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Imagen 1" descr="Imagen que contiene firmar, iluminado, gente, alimentos&#10;&#10;Descripción generada automáticamente">
            <a:extLst>
              <a:ext uri="{FF2B5EF4-FFF2-40B4-BE49-F238E27FC236}">
                <a16:creationId xmlns:a16="http://schemas.microsoft.com/office/drawing/2014/main" id="{3F133D42-68AE-436C-9E6C-8D5057C79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503238"/>
            <a:ext cx="1589088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83C1E2F6-6934-4AC7-9C71-366791A1CA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1271588"/>
            <a:ext cx="10515600" cy="8794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s-MX" sz="2000" b="1" dirty="0" err="1">
                <a:solidFill>
                  <a:schemeClr val="bg2">
                    <a:lumMod val="25000"/>
                  </a:schemeClr>
                </a:solidFill>
                <a:latin typeface="Gotham" pitchFamily="50" charset="0"/>
                <a:cs typeface="Gotham" pitchFamily="50" charset="0"/>
              </a:rPr>
              <a:t>Documentos</a:t>
            </a:r>
            <a:r>
              <a:rPr lang="en-US" altLang="es-MX" sz="2000" b="1" dirty="0">
                <a:solidFill>
                  <a:schemeClr val="bg2">
                    <a:lumMod val="25000"/>
                  </a:schemeClr>
                </a:solidFill>
                <a:latin typeface="Gotham" pitchFamily="50" charset="0"/>
                <a:cs typeface="Gotham" pitchFamily="50" charset="0"/>
              </a:rPr>
              <a:t> para </a:t>
            </a:r>
            <a:r>
              <a:rPr lang="en-US" altLang="es-MX" sz="2000" b="1" dirty="0" err="1">
                <a:solidFill>
                  <a:schemeClr val="bg2">
                    <a:lumMod val="25000"/>
                  </a:schemeClr>
                </a:solidFill>
                <a:latin typeface="Gotham" pitchFamily="50" charset="0"/>
                <a:cs typeface="Gotham" pitchFamily="50" charset="0"/>
              </a:rPr>
              <a:t>certificado</a:t>
            </a:r>
            <a:r>
              <a:rPr lang="en-US" altLang="es-MX" sz="2000" b="1" dirty="0">
                <a:solidFill>
                  <a:schemeClr val="bg2">
                    <a:lumMod val="25000"/>
                  </a:schemeClr>
                </a:solidFill>
                <a:latin typeface="Gotham" pitchFamily="50" charset="0"/>
                <a:cs typeface="Gotham" pitchFamily="50" charset="0"/>
              </a:rPr>
              <a:t> de </a:t>
            </a:r>
            <a:r>
              <a:rPr lang="en-US" altLang="es-MX" sz="2000" b="1" dirty="0" err="1">
                <a:solidFill>
                  <a:schemeClr val="bg2">
                    <a:lumMod val="25000"/>
                  </a:schemeClr>
                </a:solidFill>
                <a:latin typeface="Gotham" pitchFamily="50" charset="0"/>
                <a:cs typeface="Gotham" pitchFamily="50" charset="0"/>
              </a:rPr>
              <a:t>estudios</a:t>
            </a:r>
            <a:endParaRPr lang="es-MX" altLang="es-MX" sz="2000" b="1" dirty="0">
              <a:solidFill>
                <a:schemeClr val="bg2">
                  <a:lumMod val="25000"/>
                </a:schemeClr>
              </a:solidFill>
              <a:latin typeface="Gotham" pitchFamily="50" charset="0"/>
              <a:cs typeface="Gotham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1EF874-6806-4AF6-917E-78F393CE5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863" y="2224088"/>
            <a:ext cx="10515600" cy="3584575"/>
          </a:xfrm>
        </p:spPr>
        <p:txBody>
          <a:bodyPr rtlCol="0">
            <a:normAutofit fontScale="85000" lnSpcReduction="10000"/>
          </a:bodyPr>
          <a:lstStyle/>
          <a:p>
            <a:pPr marL="0" indent="0"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000" b="1" dirty="0" err="1"/>
              <a:t>Importante</a:t>
            </a:r>
            <a:r>
              <a:rPr lang="en-US" sz="2000" b="1" dirty="0"/>
              <a:t>: El </a:t>
            </a:r>
            <a:r>
              <a:rPr lang="en-US" sz="2000" b="1" dirty="0" err="1"/>
              <a:t>trámite</a:t>
            </a:r>
            <a:r>
              <a:rPr lang="en-US" sz="2000" b="1" dirty="0"/>
              <a:t> de </a:t>
            </a:r>
            <a:r>
              <a:rPr lang="en-US" sz="2000" b="1" dirty="0" err="1"/>
              <a:t>certificado</a:t>
            </a:r>
            <a:r>
              <a:rPr lang="en-US" sz="2000" b="1" dirty="0"/>
              <a:t> </a:t>
            </a:r>
            <a:r>
              <a:rPr lang="en-US" sz="2000" b="1" dirty="0" err="1"/>
              <a:t>electrónico</a:t>
            </a:r>
            <a:r>
              <a:rPr lang="en-US" sz="2000" b="1" dirty="0"/>
              <a:t> es </a:t>
            </a:r>
            <a:r>
              <a:rPr lang="en-US" sz="2000" b="1" dirty="0" err="1"/>
              <a:t>completamente</a:t>
            </a:r>
            <a:r>
              <a:rPr lang="en-US" sz="2000" b="1" dirty="0"/>
              <a:t> </a:t>
            </a:r>
            <a:r>
              <a:rPr lang="en-US" sz="2000" b="1" dirty="0" err="1"/>
              <a:t>en</a:t>
            </a:r>
            <a:r>
              <a:rPr lang="en-US" sz="2000" b="1" dirty="0"/>
              <a:t> </a:t>
            </a:r>
            <a:r>
              <a:rPr lang="en-US" sz="2000" b="1" dirty="0" err="1"/>
              <a:t>línea</a:t>
            </a:r>
            <a:r>
              <a:rPr lang="en-US" sz="2000" b="1" dirty="0"/>
              <a:t>.</a:t>
            </a:r>
          </a:p>
          <a:p>
            <a:pPr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Recibo</a:t>
            </a:r>
            <a:r>
              <a:rPr lang="en-US" sz="2000" dirty="0"/>
              <a:t> de </a:t>
            </a:r>
            <a:r>
              <a:rPr lang="en-US" sz="2000" dirty="0" err="1"/>
              <a:t>pago</a:t>
            </a:r>
            <a:r>
              <a:rPr lang="en-US" sz="2000" dirty="0"/>
              <a:t> de derechos: El </a:t>
            </a:r>
            <a:r>
              <a:rPr lang="en-US" sz="2000" dirty="0" err="1"/>
              <a:t>alta</a:t>
            </a:r>
            <a:r>
              <a:rPr lang="en-US" sz="2000" dirty="0"/>
              <a:t> para </a:t>
            </a:r>
            <a:r>
              <a:rPr lang="en-US" sz="2000" dirty="0" err="1"/>
              <a:t>pago</a:t>
            </a:r>
            <a:r>
              <a:rPr lang="en-US" sz="2000" dirty="0"/>
              <a:t> y el </a:t>
            </a:r>
            <a:r>
              <a:rPr lang="en-US" sz="2000" dirty="0" err="1"/>
              <a:t>pago</a:t>
            </a:r>
            <a:r>
              <a:rPr lang="en-US" sz="2000" dirty="0"/>
              <a:t> </a:t>
            </a:r>
            <a:r>
              <a:rPr lang="en-US" sz="2000" dirty="0" err="1"/>
              <a:t>deberá</a:t>
            </a:r>
            <a:r>
              <a:rPr lang="en-US" sz="2000" dirty="0"/>
              <a:t> de </a:t>
            </a:r>
            <a:r>
              <a:rPr lang="en-US" sz="2000" dirty="0" err="1"/>
              <a:t>realizarse</a:t>
            </a:r>
            <a:r>
              <a:rPr lang="en-US" sz="2000" dirty="0"/>
              <a:t> </a:t>
            </a:r>
            <a:r>
              <a:rPr lang="en-US" sz="2000" dirty="0" err="1"/>
              <a:t>desde</a:t>
            </a:r>
            <a:r>
              <a:rPr lang="en-US" sz="2000" dirty="0"/>
              <a:t> el portal de </a:t>
            </a:r>
            <a:r>
              <a:rPr lang="en-US" sz="2000" dirty="0" err="1"/>
              <a:t>alumnos</a:t>
            </a:r>
            <a:r>
              <a:rPr lang="en-US" sz="2000" dirty="0"/>
              <a:t>.</a:t>
            </a:r>
          </a:p>
          <a:p>
            <a:pPr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Historial</a:t>
            </a:r>
            <a:r>
              <a:rPr lang="en-US" sz="2000" dirty="0"/>
              <a:t> </a:t>
            </a:r>
            <a:r>
              <a:rPr lang="en-US" sz="2000" dirty="0" err="1"/>
              <a:t>académico</a:t>
            </a:r>
            <a:r>
              <a:rPr lang="en-US" sz="2000" dirty="0"/>
              <a:t> </a:t>
            </a:r>
            <a:r>
              <a:rPr lang="en-US" sz="2000" dirty="0" err="1"/>
              <a:t>debidamente</a:t>
            </a:r>
            <a:r>
              <a:rPr lang="en-US" sz="2000" dirty="0"/>
              <a:t> </a:t>
            </a:r>
            <a:r>
              <a:rPr lang="en-US" sz="2000" dirty="0" err="1"/>
              <a:t>firmado</a:t>
            </a:r>
            <a:r>
              <a:rPr lang="en-US" sz="2000" dirty="0"/>
              <a:t> y </a:t>
            </a:r>
            <a:r>
              <a:rPr lang="en-US" sz="2000" dirty="0" err="1"/>
              <a:t>sellado</a:t>
            </a:r>
            <a:r>
              <a:rPr lang="en-US" sz="2000" dirty="0"/>
              <a:t>. (</a:t>
            </a:r>
            <a:r>
              <a:rPr lang="en-US" sz="2000" dirty="0" err="1"/>
              <a:t>Vigencia</a:t>
            </a:r>
            <a:r>
              <a:rPr lang="en-US" sz="2000" dirty="0"/>
              <a:t> de 6 </a:t>
            </a:r>
            <a:r>
              <a:rPr lang="en-US" sz="2000" dirty="0" err="1"/>
              <a:t>meses</a:t>
            </a:r>
            <a:r>
              <a:rPr lang="en-US" sz="2000" dirty="0"/>
              <a:t> a </a:t>
            </a:r>
            <a:r>
              <a:rPr lang="en-US" sz="2000" dirty="0" err="1"/>
              <a:t>partir</a:t>
            </a:r>
            <a:r>
              <a:rPr lang="en-US" sz="2000" dirty="0"/>
              <a:t> de la </a:t>
            </a:r>
            <a:r>
              <a:rPr lang="en-US" sz="2000" dirty="0" err="1"/>
              <a:t>fecha</a:t>
            </a:r>
            <a:r>
              <a:rPr lang="en-US" sz="2000" dirty="0"/>
              <a:t> de </a:t>
            </a:r>
            <a:r>
              <a:rPr lang="en-US" sz="2000" dirty="0" err="1"/>
              <a:t>expedición</a:t>
            </a:r>
            <a:r>
              <a:rPr lang="en-US" sz="2000" dirty="0"/>
              <a:t>)</a:t>
            </a:r>
          </a:p>
          <a:p>
            <a:pPr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Acta de Nacimiento </a:t>
            </a:r>
            <a:r>
              <a:rPr lang="en-US" sz="2000" dirty="0" err="1"/>
              <a:t>actualizada</a:t>
            </a:r>
            <a:r>
              <a:rPr lang="en-US" sz="2000" dirty="0"/>
              <a:t>.</a:t>
            </a:r>
          </a:p>
          <a:p>
            <a:pPr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Clave </a:t>
            </a:r>
            <a:r>
              <a:rPr lang="en-US" sz="2000" dirty="0" err="1"/>
              <a:t>Única</a:t>
            </a:r>
            <a:r>
              <a:rPr lang="en-US" sz="2000" dirty="0"/>
              <a:t> del </a:t>
            </a:r>
            <a:r>
              <a:rPr lang="en-US" sz="2000" dirty="0" err="1"/>
              <a:t>Registro</a:t>
            </a:r>
            <a:r>
              <a:rPr lang="en-US" sz="2000" dirty="0"/>
              <a:t> de Población (C.U.R.P.) </a:t>
            </a:r>
            <a:r>
              <a:rPr lang="en-US" sz="2000" dirty="0" err="1"/>
              <a:t>en</a:t>
            </a:r>
            <a:r>
              <a:rPr lang="en-US" sz="2000" dirty="0"/>
              <a:t> </a:t>
            </a:r>
            <a:r>
              <a:rPr lang="en-US" sz="2000" dirty="0" err="1"/>
              <a:t>formato</a:t>
            </a:r>
            <a:r>
              <a:rPr lang="en-US" sz="2000" dirty="0"/>
              <a:t> nuevo.</a:t>
            </a:r>
          </a:p>
          <a:p>
            <a:pPr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Identificación</a:t>
            </a:r>
            <a:r>
              <a:rPr lang="en-US" sz="2000" dirty="0"/>
              <a:t> </a:t>
            </a:r>
            <a:r>
              <a:rPr lang="en-US" sz="2000" dirty="0" err="1"/>
              <a:t>vigente</a:t>
            </a:r>
            <a:r>
              <a:rPr lang="en-US" sz="2000" dirty="0"/>
              <a:t> con </a:t>
            </a:r>
            <a:r>
              <a:rPr lang="en-US" sz="2000" dirty="0" err="1"/>
              <a:t>fotografía</a:t>
            </a:r>
            <a:r>
              <a:rPr lang="en-US" sz="2000" dirty="0"/>
              <a:t> (ambos </a:t>
            </a:r>
            <a:r>
              <a:rPr lang="en-US" sz="2000" dirty="0" err="1"/>
              <a:t>lados</a:t>
            </a:r>
            <a:r>
              <a:rPr lang="en-US" sz="2000" dirty="0"/>
              <a:t>)</a:t>
            </a:r>
          </a:p>
          <a:p>
            <a:pPr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en-US" sz="2000" dirty="0"/>
          </a:p>
          <a:p>
            <a:pPr marL="0" indent="0"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000" b="1" dirty="0" err="1"/>
              <a:t>Importante</a:t>
            </a:r>
            <a:r>
              <a:rPr lang="en-US" sz="2000" b="1" dirty="0"/>
              <a:t>: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000" dirty="0"/>
              <a:t>Los </a:t>
            </a:r>
            <a:r>
              <a:rPr lang="en-US" sz="2000" dirty="0" err="1"/>
              <a:t>documentos</a:t>
            </a:r>
            <a:r>
              <a:rPr lang="en-US" sz="2000" dirty="0"/>
              <a:t> </a:t>
            </a:r>
            <a:r>
              <a:rPr lang="en-US" sz="2000" dirty="0" err="1"/>
              <a:t>deberán</a:t>
            </a:r>
            <a:r>
              <a:rPr lang="en-US" sz="2000" dirty="0"/>
              <a:t> </a:t>
            </a:r>
            <a:r>
              <a:rPr lang="en-US" sz="2000" dirty="0" err="1"/>
              <a:t>estar</a:t>
            </a:r>
            <a:r>
              <a:rPr lang="en-US" sz="2000" dirty="0"/>
              <a:t> </a:t>
            </a:r>
            <a:r>
              <a:rPr lang="en-US" sz="2000" dirty="0" err="1"/>
              <a:t>en</a:t>
            </a:r>
            <a:r>
              <a:rPr lang="en-US" sz="2000" dirty="0"/>
              <a:t> </a:t>
            </a:r>
            <a:r>
              <a:rPr lang="en-US" sz="2000" dirty="0" err="1"/>
              <a:t>formato</a:t>
            </a:r>
            <a:r>
              <a:rPr lang="en-US" sz="2000" dirty="0"/>
              <a:t> PDF.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000" dirty="0" err="1"/>
              <a:t>Deberá</a:t>
            </a:r>
            <a:r>
              <a:rPr lang="en-US" sz="2000" dirty="0"/>
              <a:t> ser un </a:t>
            </a:r>
            <a:r>
              <a:rPr lang="en-US" sz="2000" dirty="0" err="1"/>
              <a:t>archivo</a:t>
            </a:r>
            <a:r>
              <a:rPr lang="en-US" sz="2000" dirty="0"/>
              <a:t> por </a:t>
            </a:r>
            <a:r>
              <a:rPr lang="en-US" sz="2000" dirty="0" err="1"/>
              <a:t>cada</a:t>
            </a:r>
            <a:r>
              <a:rPr lang="en-US" sz="2000" dirty="0"/>
              <a:t> </a:t>
            </a:r>
            <a:r>
              <a:rPr lang="en-US" sz="2000" dirty="0" err="1"/>
              <a:t>requisito</a:t>
            </a:r>
            <a:r>
              <a:rPr lang="en-US" sz="2000" dirty="0"/>
              <a:t>, </a:t>
            </a:r>
            <a:r>
              <a:rPr lang="en-US" sz="2000" dirty="0" err="1"/>
              <a:t>ya</a:t>
            </a:r>
            <a:r>
              <a:rPr lang="en-US" sz="2000" dirty="0"/>
              <a:t> que el Sistema no </a:t>
            </a:r>
            <a:r>
              <a:rPr lang="en-US" sz="2000" dirty="0" err="1"/>
              <a:t>permite</a:t>
            </a:r>
            <a:r>
              <a:rPr lang="en-US" sz="2000" dirty="0"/>
              <a:t> </a:t>
            </a:r>
            <a:r>
              <a:rPr lang="en-US" sz="2000" dirty="0" err="1"/>
              <a:t>adjuntar</a:t>
            </a:r>
            <a:r>
              <a:rPr lang="en-US" sz="2000" dirty="0"/>
              <a:t> </a:t>
            </a:r>
            <a:r>
              <a:rPr lang="en-US" sz="2000" dirty="0" err="1"/>
              <a:t>más</a:t>
            </a:r>
            <a:r>
              <a:rPr lang="en-US" sz="2000" dirty="0"/>
              <a:t> de un </a:t>
            </a:r>
            <a:r>
              <a:rPr lang="en-US" sz="2000" dirty="0" err="1"/>
              <a:t>archivo</a:t>
            </a:r>
            <a:r>
              <a:rPr lang="en-US" sz="2000" dirty="0"/>
              <a:t> por </a:t>
            </a:r>
            <a:r>
              <a:rPr lang="en-US" sz="2000" dirty="0" err="1"/>
              <a:t>sección</a:t>
            </a:r>
            <a:r>
              <a:rPr lang="en-US" sz="2000" dirty="0"/>
              <a:t>.</a:t>
            </a:r>
            <a:endParaRPr lang="es-MX" sz="2000" dirty="0"/>
          </a:p>
        </p:txBody>
      </p:sp>
      <p:pic>
        <p:nvPicPr>
          <p:cNvPr id="8196" name="Imagen 1" descr="Texto&#10;&#10;Descripción generada automáticamente">
            <a:extLst>
              <a:ext uri="{FF2B5EF4-FFF2-40B4-BE49-F238E27FC236}">
                <a16:creationId xmlns:a16="http://schemas.microsoft.com/office/drawing/2014/main" id="{20BD50CC-EA0B-44F1-9788-690C603FD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0138" y="576263"/>
            <a:ext cx="1882775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Imagen 1" descr="Imagen que contiene firmar, iluminado, gente, alimentos&#10;&#10;Descripción generada automáticamente">
            <a:extLst>
              <a:ext uri="{FF2B5EF4-FFF2-40B4-BE49-F238E27FC236}">
                <a16:creationId xmlns:a16="http://schemas.microsoft.com/office/drawing/2014/main" id="{AA84B3C3-E722-4247-B01D-2B551461F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503238"/>
            <a:ext cx="1589088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AD25ED6F-FF49-4CB6-BF2E-DC4CE3E565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s-MX" sz="2000" b="1" dirty="0">
                <a:solidFill>
                  <a:schemeClr val="bg2">
                    <a:lumMod val="25000"/>
                  </a:schemeClr>
                </a:solidFill>
                <a:latin typeface="Gotham" pitchFamily="50" charset="0"/>
                <a:cs typeface="Gotham" pitchFamily="50" charset="0"/>
              </a:rPr>
              <a:t>COTEJO DE DOCUMENTOS</a:t>
            </a:r>
            <a:endParaRPr lang="es-MX" altLang="es-MX" sz="2000" b="1" dirty="0">
              <a:solidFill>
                <a:schemeClr val="bg2">
                  <a:lumMod val="25000"/>
                </a:schemeClr>
              </a:solidFill>
              <a:latin typeface="Gotham" pitchFamily="50" charset="0"/>
              <a:cs typeface="Gotham" pitchFamily="50" charset="0"/>
            </a:endParaRP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3103B91B-8FFC-4355-BABF-E9F816555AAD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MX" sz="2000"/>
              <a:t>Este trámite no es obligatorio y solo se realiza en caso de necesitar alguno de los documentos entregados al inicio de su bachillerato.</a:t>
            </a:r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s-MX" altLang="es-MX" sz="2000"/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MX" sz="2000"/>
              <a:t>Para realizarlo, deberás acudir a la Dirección de Administración y Servicios Escolares (DASE) con 2 copias de tu identificación oficial.</a:t>
            </a:r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s-MX" altLang="es-MX" sz="2000"/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MX" sz="2000"/>
              <a:t>Te entregarán la ficha de pago y al realizar el pago; en esta misma área, te harán entrega de la siguiente documentación:</a:t>
            </a:r>
          </a:p>
          <a:p>
            <a:pPr marL="0" indent="0"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s-MX" altLang="es-MX" sz="2000"/>
          </a:p>
          <a:p>
            <a:pPr marL="706438" lvl="1" indent="-342900"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es-MX" altLang="es-MX" sz="2000"/>
              <a:t>Acta de nacimiento.</a:t>
            </a:r>
          </a:p>
          <a:p>
            <a:pPr marL="706438" lvl="1" indent="-342900"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es-MX" altLang="es-MX" sz="2000"/>
              <a:t>Certificado de secundaria.</a:t>
            </a:r>
          </a:p>
        </p:txBody>
      </p:sp>
      <p:pic>
        <p:nvPicPr>
          <p:cNvPr id="9220" name="Imagen 1" descr="Texto&#10;&#10;Descripción generada automáticamente">
            <a:extLst>
              <a:ext uri="{FF2B5EF4-FFF2-40B4-BE49-F238E27FC236}">
                <a16:creationId xmlns:a16="http://schemas.microsoft.com/office/drawing/2014/main" id="{0EC0F303-5E49-4715-8CD2-C72C58C551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400" y="681038"/>
            <a:ext cx="1882775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Imagen 1" descr="Imagen que contiene firmar, iluminado, gente, alimentos&#10;&#10;Descripción generada automáticamente">
            <a:extLst>
              <a:ext uri="{FF2B5EF4-FFF2-40B4-BE49-F238E27FC236}">
                <a16:creationId xmlns:a16="http://schemas.microsoft.com/office/drawing/2014/main" id="{75FC64C7-A03C-416B-A592-C5FE98A15B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5" y="681038"/>
            <a:ext cx="1589088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>
            <a:extLst>
              <a:ext uri="{FF2B5EF4-FFF2-40B4-BE49-F238E27FC236}">
                <a16:creationId xmlns:a16="http://schemas.microsoft.com/office/drawing/2014/main" id="{CBA55516-6ABE-45F5-82B5-39DE05AA484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s-MX" b="1"/>
              <a:t>Dudas: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US" altLang="es-MX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s-MX"/>
              <a:t>Correo: </a:t>
            </a:r>
            <a:r>
              <a:rPr lang="en-US" altLang="es-MX">
                <a:hlinkClick r:id="rId2"/>
              </a:rPr>
              <a:t>dir_epesc@uacam.mx</a:t>
            </a:r>
            <a:endParaRPr lang="en-US" altLang="es-MX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s-MX"/>
              <a:t>Teléfono: 9818119800 extensión 3110100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US" altLang="es-MX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s-MX"/>
              <a:t>Correo: </a:t>
            </a:r>
            <a:r>
              <a:rPr lang="en-US" altLang="es-MX">
                <a:hlinkClick r:id="rId3"/>
              </a:rPr>
              <a:t>sriac_epesc@uacam.mx</a:t>
            </a:r>
            <a:endParaRPr lang="en-US" altLang="es-MX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s-MX"/>
              <a:t>Teléfono: 9818119800 extensión 3110100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s-MX" altLang="es-MX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466</TotalTime>
  <Words>568</Words>
  <Application>Microsoft Office PowerPoint</Application>
  <PresentationFormat>Widescreen</PresentationFormat>
  <Paragraphs>69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Gotham</vt:lpstr>
      <vt:lpstr>Wingdings</vt:lpstr>
      <vt:lpstr>Calibri Light</vt:lpstr>
      <vt:lpstr>Calibri</vt:lpstr>
      <vt:lpstr>Arial</vt:lpstr>
      <vt:lpstr>Tema de Office</vt:lpstr>
      <vt:lpstr>PowerPoint Presentation</vt:lpstr>
      <vt:lpstr>PowerPoint Presentation</vt:lpstr>
      <vt:lpstr>PAGOS EN EL PORTAL DE ALUMNOS</vt:lpstr>
      <vt:lpstr>HISTORIAL ACADÉMICO</vt:lpstr>
      <vt:lpstr>CONSTANCIA CON CALIFICACIONES</vt:lpstr>
      <vt:lpstr>CERTIFICADO DE ESTUDIOS DE BACHILLERATO</vt:lpstr>
      <vt:lpstr>Documentos para certificado de estudios</vt:lpstr>
      <vt:lpstr>COTEJO DE DOCUMENTOS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c.soc-uac</dc:creator>
  <cp:lastModifiedBy>DIRECCION ERMILO</cp:lastModifiedBy>
  <cp:revision>23</cp:revision>
  <dcterms:created xsi:type="dcterms:W3CDTF">2024-08-21T18:18:38Z</dcterms:created>
  <dcterms:modified xsi:type="dcterms:W3CDTF">2026-07-01T15:49:20Z</dcterms:modified>
</cp:coreProperties>
</file>